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0"/>
  </p:notesMasterIdLst>
  <p:handoutMasterIdLst>
    <p:handoutMasterId r:id="rId71"/>
  </p:handoutMasterIdLst>
  <p:sldIdLst>
    <p:sldId id="333" r:id="rId6"/>
    <p:sldId id="293" r:id="rId7"/>
    <p:sldId id="257" r:id="rId8"/>
    <p:sldId id="258" r:id="rId9"/>
    <p:sldId id="296" r:id="rId10"/>
    <p:sldId id="297" r:id="rId11"/>
    <p:sldId id="298" r:id="rId12"/>
    <p:sldId id="299" r:id="rId13"/>
    <p:sldId id="262" r:id="rId14"/>
    <p:sldId id="303" r:id="rId15"/>
    <p:sldId id="314" r:id="rId16"/>
    <p:sldId id="304" r:id="rId17"/>
    <p:sldId id="307" r:id="rId18"/>
    <p:sldId id="308" r:id="rId19"/>
    <p:sldId id="376" r:id="rId20"/>
    <p:sldId id="309" r:id="rId21"/>
    <p:sldId id="315" r:id="rId22"/>
    <p:sldId id="377" r:id="rId23"/>
    <p:sldId id="378" r:id="rId24"/>
    <p:sldId id="316" r:id="rId25"/>
    <p:sldId id="318" r:id="rId26"/>
    <p:sldId id="317" r:id="rId27"/>
    <p:sldId id="319" r:id="rId28"/>
    <p:sldId id="320" r:id="rId29"/>
    <p:sldId id="321" r:id="rId30"/>
    <p:sldId id="322" r:id="rId31"/>
    <p:sldId id="323" r:id="rId32"/>
    <p:sldId id="324" r:id="rId33"/>
    <p:sldId id="295" r:id="rId34"/>
    <p:sldId id="263" r:id="rId35"/>
    <p:sldId id="379" r:id="rId36"/>
    <p:sldId id="380" r:id="rId37"/>
    <p:sldId id="383" r:id="rId38"/>
    <p:sldId id="327" r:id="rId39"/>
    <p:sldId id="328" r:id="rId40"/>
    <p:sldId id="329" r:id="rId41"/>
    <p:sldId id="330" r:id="rId42"/>
    <p:sldId id="331" r:id="rId43"/>
    <p:sldId id="338" r:id="rId44"/>
    <p:sldId id="339" r:id="rId45"/>
    <p:sldId id="340" r:id="rId46"/>
    <p:sldId id="341" r:id="rId47"/>
    <p:sldId id="342" r:id="rId48"/>
    <p:sldId id="343" r:id="rId49"/>
    <p:sldId id="344" r:id="rId50"/>
    <p:sldId id="345" r:id="rId51"/>
    <p:sldId id="346" r:id="rId52"/>
    <p:sldId id="347" r:id="rId53"/>
    <p:sldId id="348" r:id="rId54"/>
    <p:sldId id="350" r:id="rId55"/>
    <p:sldId id="351" r:id="rId56"/>
    <p:sldId id="352" r:id="rId57"/>
    <p:sldId id="353" r:id="rId58"/>
    <p:sldId id="365" r:id="rId59"/>
    <p:sldId id="361" r:id="rId60"/>
    <p:sldId id="362" r:id="rId61"/>
    <p:sldId id="370" r:id="rId62"/>
    <p:sldId id="381" r:id="rId63"/>
    <p:sldId id="382" r:id="rId64"/>
    <p:sldId id="371" r:id="rId65"/>
    <p:sldId id="369" r:id="rId66"/>
    <p:sldId id="288" r:id="rId67"/>
    <p:sldId id="372" r:id="rId68"/>
    <p:sldId id="292" r:id="rId69"/>
  </p:sldIdLst>
  <p:sldSz cx="12188825" cy="6858000"/>
  <p:notesSz cx="6858000" cy="9296400"/>
  <p:embeddedFontLst>
    <p:embeddedFont>
      <p:font typeface="Helvetica" pitchFamily="34" charset="0"/>
      <p:regular r:id="rId72"/>
      <p:bold r:id="rId73"/>
      <p:italic r:id="rId74"/>
      <p:boldItalic r:id="rId75"/>
    </p:embeddedFont>
    <p:embeddedFont>
      <p:font typeface="Courier New Bold" pitchFamily="49" charset="0"/>
      <p:bold r:id="rId76"/>
    </p:embeddedFont>
    <p:embeddedFont>
      <p:font typeface="Segoe UI Light" pitchFamily="34" charset="0"/>
      <p:regular r:id="rId77"/>
    </p:embeddedFont>
    <p:embeddedFont>
      <p:font typeface="Segoe Light" pitchFamily="34" charset="0"/>
      <p:regular r:id="rId78"/>
      <p:italic r:id="rId79"/>
    </p:embeddedFont>
    <p:embeddedFont>
      <p:font typeface="Segoe UI" pitchFamily="34" charset="0"/>
      <p:regular r:id="rId80"/>
      <p:bold r:id="rId81"/>
      <p:italic r:id="rId82"/>
      <p:boldItalic r:id="rId83"/>
    </p:embeddedFont>
    <p:embeddedFont>
      <p:font typeface="Consolas" pitchFamily="49" charset="0"/>
      <p:regular r:id="rId84"/>
      <p:bold r:id="rId85"/>
      <p:italic r:id="rId86"/>
      <p:boldItalic r:id="rId87"/>
    </p:embeddedFont>
  </p:embeddedFontLst>
  <p:custDataLst>
    <p:tags r:id="rId8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6403" autoAdjust="0"/>
  </p:normalViewPr>
  <p:slideViewPr>
    <p:cSldViewPr snapToGrid="0" snapToObjects="1">
      <p:cViewPr>
        <p:scale>
          <a:sx n="90" d="100"/>
          <a:sy n="90" d="100"/>
        </p:scale>
        <p:origin x="-72" y="-72"/>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handoutMaster" Target="handoutMasters/handoutMaster1.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11.fntdata"/><Relationship Id="rId90"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64</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5/2/2012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1.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1.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hyperlink" Target="http://trends.builtwith.com/javascript/jQuery"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jsfiddle.ne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1.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ayak/kayak" TargetMode="External"/><Relationship Id="rId2" Type="http://schemas.openxmlformats.org/officeDocument/2006/relationships/hyperlink" Target="http://nancyfx.org/" TargetMode="External"/><Relationship Id="rId1" Type="http://schemas.openxmlformats.org/officeDocument/2006/relationships/slideLayout" Target="../slideLayouts/slideLayout6.xml"/><Relationship Id="rId5" Type="http://schemas.openxmlformats.org/officeDocument/2006/relationships/hyperlink" Target="http://signalr.net/" TargetMode="External"/><Relationship Id="rId4" Type="http://schemas.openxmlformats.org/officeDocument/2006/relationships/hyperlink" Target="http://loudej.github.com/dragonfl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1.emf"/><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www.w3.org/html/wg" TargetMode="External"/><Relationship Id="rId3" Type="http://schemas.openxmlformats.org/officeDocument/2006/relationships/tags" Target="../tags/tag29.xml"/><Relationship Id="rId7" Type="http://schemas.openxmlformats.org/officeDocument/2006/relationships/oleObject" Target="../embeddings/oleObject16.bin"/><Relationship Id="rId12" Type="http://schemas.openxmlformats.org/officeDocument/2006/relationships/image" Target="../media/image1.png"/><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notesSlide" Target="../notesSlides/notesSlide34.xml"/><Relationship Id="rId11" Type="http://schemas.openxmlformats.org/officeDocument/2006/relationships/hyperlink" Target="http://www.html5labs.com/" TargetMode="External"/><Relationship Id="rId5" Type="http://schemas.openxmlformats.org/officeDocument/2006/relationships/slideLayout" Target="../slideLayouts/slideLayout2.xml"/><Relationship Id="rId10" Type="http://schemas.openxmlformats.org/officeDocument/2006/relationships/hyperlink" Target="http://www.beautyoftheweb.com/" TargetMode="External"/><Relationship Id="rId4" Type="http://schemas.openxmlformats.org/officeDocument/2006/relationships/tags" Target="../tags/tag30.xml"/><Relationship Id="rId9" Type="http://schemas.openxmlformats.org/officeDocument/2006/relationships/hyperlink" Target="http://blogs.msdn.com/IE" TargetMode="External"/><Relationship Id="rId14" Type="http://schemas.openxmlformats.org/officeDocument/2006/relationships/hyperlink" Target="http://www.ietestdrive.com/"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17.bin"/><Relationship Id="rId4"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Multiple HTML 5 &lt;video&gt; Sources?</a:t>
            </a:r>
            <a:endParaRPr lang="en-US" dirty="0"/>
          </a:p>
        </p:txBody>
      </p:sp>
      <p:sp>
        <p:nvSpPr>
          <p:cNvPr id="18" name="Text Placeholder 17"/>
          <p:cNvSpPr>
            <a:spLocks noGrp="1"/>
          </p:cNvSpPr>
          <p:nvPr>
            <p:ph type="body" sz="quarter" idx="10"/>
          </p:nvPr>
        </p:nvSpPr>
        <p:spPr>
          <a:xfrm>
            <a:off x="519112" y="1140832"/>
            <a:ext cx="11149013" cy="997196"/>
          </a:xfrm>
        </p:spPr>
        <p:txBody>
          <a:bodyPr/>
          <a:lstStyle/>
          <a:p>
            <a:r>
              <a:rPr lang="en-US" sz="3600" b="1" dirty="0" smtClean="0">
                <a:solidFill>
                  <a:schemeClr val="accent2"/>
                </a:solidFill>
                <a:latin typeface="+mn-lt"/>
              </a:rPr>
              <a:t>source </a:t>
            </a:r>
            <a:r>
              <a:rPr lang="en-US" sz="3600" dirty="0" smtClean="0"/>
              <a:t>– child element used to specify </a:t>
            </a:r>
            <a:r>
              <a:rPr lang="en-US" sz="3600" dirty="0"/>
              <a:t>the location to pull the source </a:t>
            </a:r>
            <a:r>
              <a:rPr lang="en-US" sz="3600" dirty="0" smtClean="0"/>
              <a:t>file(s)</a:t>
            </a:r>
            <a:endParaRPr lang="en-US" sz="3600" dirty="0"/>
          </a:p>
        </p:txBody>
      </p:sp>
      <p:sp>
        <p:nvSpPr>
          <p:cNvPr id="4" name="Rectangle 3"/>
          <p:cNvSpPr/>
          <p:nvPr/>
        </p:nvSpPr>
        <p:spPr bwMode="auto">
          <a:xfrm>
            <a:off x="1798111" y="2806995"/>
            <a:ext cx="8708371" cy="1596065"/>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poster="video.jpg"&gt;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video.ogv</a:t>
            </a:r>
            <a:r>
              <a:rPr lang="en-US" sz="1800" dirty="0">
                <a:solidFill>
                  <a:schemeClr val="bg1">
                    <a:alpha val="99000"/>
                  </a:schemeClr>
                </a:solidFill>
                <a:latin typeface="Consolas" pitchFamily="49" charset="0"/>
                <a:cs typeface="Consolas" pitchFamily="49" charset="0"/>
              </a:rPr>
              <a:t>"/&gt;</a:t>
            </a:r>
          </a:p>
          <a:p>
            <a:r>
              <a:rPr lang="en-US" sz="1800" dirty="0">
                <a:solidFill>
                  <a:schemeClr val="bg1">
                    <a:alpha val="99000"/>
                  </a:schemeClr>
                </a:solidFill>
                <a:latin typeface="Consolas" pitchFamily="49" charset="0"/>
                <a:cs typeface="Consolas" pitchFamily="49" charset="0"/>
              </a:rPr>
              <a:t>	&lt;p&gt;This is fallback content&lt;/p&gt;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6562569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9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02755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9475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71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088248"/>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2327084" y="1775635"/>
            <a:ext cx="7534656" cy="3444949"/>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@media all and (min-width: 640px) </a:t>
            </a:r>
          </a:p>
          <a:p>
            <a:r>
              <a:rPr lang="en-US" sz="2000" dirty="0" smtClean="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media-queries-1 { background-color: #0f0; }</a:t>
            </a: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	</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screen and (max-width: 2000px)</a:t>
            </a:r>
          </a:p>
          <a:p>
            <a:r>
              <a:rPr lang="en-US" sz="2000" dirty="0" smtClean="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media-queries-2 { background-color: #0f0; } </a:t>
            </a:r>
          </a:p>
          <a:p>
            <a:r>
              <a:rPr lang="en-US" sz="2000" dirty="0" smtClean="0">
                <a:solidFill>
                  <a:schemeClr val="bg1">
                    <a:alpha val="99000"/>
                  </a:schemeClr>
                </a:solidFill>
                <a:latin typeface="Consolas" pitchFamily="49" charset="0"/>
                <a:cs typeface="Consolas" pitchFamily="49" charset="0"/>
              </a:rPr>
              <a:t>  }</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&lt;/style</a:t>
            </a:r>
            <a:r>
              <a:rPr lang="en-US" sz="2000" dirty="0" smtClean="0">
                <a:solidFill>
                  <a:schemeClr val="bg1">
                    <a:alpha val="99000"/>
                  </a:schemeClr>
                </a:solidFill>
                <a:latin typeface="Consolas" pitchFamily="49" charset="0"/>
                <a:cs typeface="Consolas" pitchFamily="49" charset="0"/>
              </a:rPr>
              <a:t>&gt;</a:t>
            </a:r>
            <a:endParaRPr lang="en-US" sz="2000" dirty="0">
              <a:solidFill>
                <a:schemeClr val="bg1">
                  <a:alpha val="99000"/>
                </a:schemeClr>
              </a:solidFill>
              <a:latin typeface="Consolas" pitchFamily="49" charset="0"/>
              <a:cs typeface="Consolas" pitchFamily="49" charset="0"/>
            </a:endParaRPr>
          </a:p>
        </p:txBody>
      </p:sp>
      <p:sp>
        <p:nvSpPr>
          <p:cNvPr id="6" name="Rectangle 5"/>
          <p:cNvSpPr/>
          <p:nvPr>
            <p:custDataLst>
              <p:tags r:id="rId1"/>
            </p:custDataLst>
          </p:nvPr>
        </p:nvSpPr>
        <p:spPr bwMode="auto">
          <a:xfrm>
            <a:off x="341365" y="5444249"/>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dirty="0" smtClean="0">
                <a:ln>
                  <a:solidFill>
                    <a:schemeClr val="bg1">
                      <a:alpha val="0"/>
                    </a:schemeClr>
                  </a:solidFill>
                </a:ln>
                <a:solidFill>
                  <a:schemeClr val="bg1"/>
                </a:solidFill>
              </a:rPr>
              <a:t>ASP.NET 4.5 project template CSS files have media queries out-of-the-box!</a:t>
            </a:r>
            <a:endParaRPr lang="en-US" dirty="0">
              <a:ln>
                <a:solidFill>
                  <a:schemeClr val="bg1">
                    <a:alpha val="0"/>
                  </a:schemeClr>
                </a:solidFill>
              </a:ln>
              <a:solidFill>
                <a:schemeClr val="bg1"/>
              </a:solidFill>
            </a:endParaRP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a:t>
            </a:r>
            <a:r>
              <a:rPr lang="en-US" dirty="0" smtClean="0">
                <a:solidFill>
                  <a:schemeClr val="accent2">
                    <a:alpha val="99000"/>
                  </a:schemeClr>
                </a:solidFill>
              </a:rPr>
              <a:t>definitions</a:t>
            </a:r>
            <a:endParaRPr lang="en-US" dirty="0">
              <a:solidFill>
                <a:schemeClr val="accent2">
                  <a:alpha val="99000"/>
                </a:schemeClr>
              </a:solidFill>
            </a:endParaRP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eeoocc</a:t>
            </a:r>
            <a:r>
              <a:rPr lang="en-US" sz="2000" dirty="0" smtClean="0">
                <a:solidFill>
                  <a:schemeClr val="bg1">
                    <a:alpha val="99000"/>
                  </a:schemeClr>
                </a:solidFill>
                <a:latin typeface="Consolas" pitchFamily="49" charset="0"/>
                <a:cs typeface="Consolas" pitchFamily="49" charset="0"/>
              </a:rPr>
              <a:t>;</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#99cc44;</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Borders</a:t>
            </a:r>
            <a:endParaRPr lang="en-US" dirty="0"/>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Vendor Prefix Support</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t>Vendor prefixing supported in Visual Studio 11</a:t>
            </a:r>
          </a:p>
          <a:p>
            <a:r>
              <a:rPr lang="en-US" sz="3600" dirty="0" smtClean="0"/>
              <a:t>Autocomplete fills in based on tweak syntax</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2467197"/>
            <a:ext cx="20478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27407" y="315787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07164" y="3790220"/>
            <a:ext cx="2257028" cy="387798"/>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clicks tab</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64" y="2535643"/>
            <a:ext cx="3205004" cy="124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73" y="2467197"/>
            <a:ext cx="3363360" cy="117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6886427" y="318268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66184" y="3815030"/>
            <a:ext cx="3181897" cy="775597"/>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Edits and value</a:t>
            </a:r>
            <a:br>
              <a:rPr lang="en-US" sz="2800" dirty="0" smtClean="0">
                <a:gradFill>
                  <a:gsLst>
                    <a:gs pos="0">
                      <a:srgbClr val="292929">
                        <a:lumMod val="90000"/>
                        <a:lumOff val="10000"/>
                      </a:srgbClr>
                    </a:gs>
                    <a:gs pos="86000">
                      <a:srgbClr val="292929">
                        <a:lumMod val="90000"/>
                        <a:lumOff val="10000"/>
                      </a:srgbClr>
                    </a:gs>
                  </a:gsLst>
                  <a:lin ang="5400000" scaled="0"/>
                </a:gradFill>
              </a:rPr>
            </a:br>
            <a:r>
              <a:rPr lang="en-US" sz="2800" dirty="0" smtClean="0">
                <a:gradFill>
                  <a:gsLst>
                    <a:gs pos="0">
                      <a:srgbClr val="292929">
                        <a:lumMod val="90000"/>
                        <a:lumOff val="10000"/>
                      </a:srgbClr>
                    </a:gs>
                    <a:gs pos="86000">
                      <a:srgbClr val="292929">
                        <a:lumMod val="90000"/>
                        <a:lumOff val="10000"/>
                      </a:srgbClr>
                    </a:gs>
                  </a:gsLst>
                  <a:lin ang="5400000" scaled="0"/>
                </a:gradFill>
              </a:rPr>
              <a:t>is pre-populated</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fade">
                                      <p:cBhvr>
                                        <p:cTn id="13" dur="500"/>
                                        <p:tgtEl>
                                          <p:spTgt spid="808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0900"/>
                                        </p:tgtEl>
                                        <p:attrNameLst>
                                          <p:attrName>style.visibility</p:attrName>
                                        </p:attrNameLst>
                                      </p:cBhvr>
                                      <p:to>
                                        <p:strVal val="visible"/>
                                      </p:to>
                                    </p:set>
                                    <p:animEffect transition="in" filter="fade">
                                      <p:cBhvr>
                                        <p:cTn id="21" dur="500"/>
                                        <p:tgtEl>
                                          <p:spTgt spid="809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6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45470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9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2777031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jsFiddle</a:t>
            </a:r>
            <a:r>
              <a:rPr lang="en-US" dirty="0" smtClean="0"/>
              <a:t> – Browser-based jQuery Testing</a:t>
            </a:r>
            <a:endParaRPr lang="en-US" dirty="0"/>
          </a:p>
        </p:txBody>
      </p:sp>
      <p:pic>
        <p:nvPicPr>
          <p:cNvPr id="86020" name="Picture 4" descr="C:\Users\bradyg\AppData\Local\Temp\SNAGHTML11a0765.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488" y="1157250"/>
            <a:ext cx="9167849" cy="480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990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smtClean="0">
                <a:solidFill>
                  <a:schemeClr val="bg1">
                    <a:alpha val="99000"/>
                  </a:schemeClr>
                </a:solidFill>
                <a:latin typeface="Consolas" pitchFamily="49" charset="0"/>
                <a:cs typeface="Consolas" pitchFamily="49" charset="0"/>
              </a:rPr>
              <a:t>$(function</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$('.submitButton').</a:t>
            </a:r>
            <a:r>
              <a:rPr lang="en-US" sz="2000" dirty="0" smtClean="0">
                <a:solidFill>
                  <a:schemeClr val="bg1">
                    <a:alpha val="99000"/>
                  </a:schemeClr>
                </a:solidFill>
                <a:latin typeface="Consolas" pitchFamily="49" charset="0"/>
                <a:cs typeface="Consolas" pitchFamily="49" charset="0"/>
              </a:rPr>
              <a:t>click(function</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.append($('&lt;span&gt;Clicked!&lt;/span&gt;')</a:t>
            </a:r>
          </a:p>
          <a:p>
            <a:r>
              <a:rPr lang="en-US" sz="2000" dirty="0">
                <a:solidFill>
                  <a:schemeClr val="bg1">
                    <a:alpha val="99000"/>
                  </a:schemeClr>
                </a:solidFill>
                <a:latin typeface="Consolas" pitchFamily="49" charset="0"/>
                <a:cs typeface="Consolas" pitchFamily="49" charset="0"/>
              </a:rPr>
              <a:t>                .click(function(){</a:t>
            </a:r>
          </a:p>
          <a:p>
            <a:r>
              <a:rPr lang="en-US" sz="2000" dirty="0">
                <a:solidFill>
                  <a:schemeClr val="bg1">
                    <a:alpha val="99000"/>
                  </a:schemeClr>
                </a:solidFill>
                <a:latin typeface="Consolas" pitchFamily="49" charset="0"/>
                <a:cs typeface="Consolas" pitchFamily="49" charset="0"/>
              </a:rPr>
              <a:t>                    alert('foo');</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8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3" name="Subtitle 2"/>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49</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You </a:t>
            </a:r>
            <a:r>
              <a:rPr lang="en-US" dirty="0"/>
              <a:t>can return </a:t>
            </a:r>
            <a:r>
              <a:rPr lang="en-US" dirty="0" smtClean="0"/>
              <a:t>any </a:t>
            </a:r>
            <a:r>
              <a:rPr lang="en-US" dirty="0"/>
              <a:t>portion of </a:t>
            </a:r>
            <a:r>
              <a:rPr lang="en-US" dirty="0" smtClean="0"/>
              <a:t>any ASP.NET page and </a:t>
            </a:r>
            <a:r>
              <a:rPr lang="en-US" dirty="0"/>
              <a:t>add it to the page with </a:t>
            </a:r>
            <a:r>
              <a:rPr lang="en-US" dirty="0" err="1" smtClean="0"/>
              <a:t>jQuery.load</a:t>
            </a:r>
            <a:r>
              <a:rPr lang="en-US" dirty="0"/>
              <a:t>.</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a:xfrm>
            <a:off x="1889125" y="1447800"/>
            <a:ext cx="4564838" cy="1523494"/>
          </a:xfrm>
        </p:spPr>
        <p:txBody>
          <a:bodyPr/>
          <a:lstStyle/>
          <a:p>
            <a:pPr defTabSz="1088299">
              <a:defRPr/>
            </a:pPr>
            <a:r>
              <a:rPr lang="en-US" dirty="0" smtClean="0"/>
              <a:t>AJAX with jQuery</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jQueryUI</a:t>
            </a:r>
            <a:endParaRPr lang="en-US" dirty="0"/>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dirty="0" err="1" smtClean="0"/>
              <a:t>jQueryUI</a:t>
            </a:r>
            <a:endParaRPr lang="en-US" dirty="0" smtClean="0"/>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jQueryUI</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OWIN?</a:t>
            </a:r>
            <a:endParaRPr lang="en-US" dirty="0"/>
          </a:p>
        </p:txBody>
      </p:sp>
      <p:sp>
        <p:nvSpPr>
          <p:cNvPr id="4" name="Text Placeholder 3"/>
          <p:cNvSpPr>
            <a:spLocks noGrp="1"/>
          </p:cNvSpPr>
          <p:nvPr>
            <p:ph type="body" sz="quarter" idx="10"/>
          </p:nvPr>
        </p:nvSpPr>
        <p:spPr>
          <a:xfrm>
            <a:off x="519112" y="1447799"/>
            <a:ext cx="11149013" cy="553998"/>
          </a:xfrm>
        </p:spPr>
        <p:txBody>
          <a:bodyPr/>
          <a:lstStyle/>
          <a:p>
            <a:r>
              <a:rPr lang="en-US" dirty="0" smtClean="0"/>
              <a:t>A standard interface between .NET servers and apps</a:t>
            </a:r>
            <a:endParaRPr lang="en-US" dirty="0"/>
          </a:p>
        </p:txBody>
      </p:sp>
      <p:pic>
        <p:nvPicPr>
          <p:cNvPr id="84994" name="Picture 2" descr="C:\Users\bradyg\AppData\Local\Temp\SNAGHTML109a23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883" y="2235808"/>
            <a:ext cx="7095829" cy="372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4192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in Action</a:t>
            </a:r>
            <a:endParaRPr lang="en-US" dirty="0"/>
          </a:p>
        </p:txBody>
      </p:sp>
      <p:grpSp>
        <p:nvGrpSpPr>
          <p:cNvPr id="5" name="Group 4"/>
          <p:cNvGrpSpPr/>
          <p:nvPr/>
        </p:nvGrpSpPr>
        <p:grpSpPr>
          <a:xfrm>
            <a:off x="517525" y="1218787"/>
            <a:ext cx="11158537" cy="1120368"/>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Nancy</a:t>
              </a:r>
              <a:endParaRPr lang="en-US" dirty="0">
                <a:solidFill>
                  <a:schemeClr val="bg1">
                    <a:alpha val="99000"/>
                  </a:schemeClr>
                </a:solidFill>
              </a:endParaRP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a:solidFill>
                    <a:schemeClr val="tx1">
                      <a:lumMod val="75000"/>
                      <a:lumOff val="25000"/>
                      <a:alpha val="99000"/>
                    </a:schemeClr>
                  </a:solidFill>
                  <a:hlinkClick r:id="rId2"/>
                </a:rPr>
                <a:t>http://nancyfx.org</a:t>
              </a:r>
              <a:r>
                <a:rPr lang="fr-FR" sz="2000" dirty="0" smtClean="0">
                  <a:solidFill>
                    <a:schemeClr val="tx1">
                      <a:lumMod val="75000"/>
                      <a:lumOff val="25000"/>
                      <a:alpha val="99000"/>
                    </a:schemeClr>
                  </a:solidFill>
                  <a:hlinkClick r:id="rId2"/>
                </a:rPr>
                <a:t>/</a:t>
              </a:r>
              <a:r>
                <a:rPr lang="fr-FR" sz="2000" dirty="0" smtClean="0">
                  <a:solidFill>
                    <a:schemeClr val="tx1">
                      <a:lumMod val="75000"/>
                      <a:lumOff val="25000"/>
                      <a:alpha val="99000"/>
                    </a:schemeClr>
                  </a:solidFill>
                </a:rPr>
                <a:t> </a:t>
              </a:r>
              <a:endParaRPr lang="fr-FR" sz="2000" dirty="0">
                <a:solidFill>
                  <a:schemeClr val="tx1">
                    <a:lumMod val="75000"/>
                    <a:lumOff val="25000"/>
                    <a:alpha val="99000"/>
                  </a:schemeClr>
                </a:solidFill>
              </a:endParaRPr>
            </a:p>
          </p:txBody>
        </p:sp>
      </p:grpSp>
      <p:grpSp>
        <p:nvGrpSpPr>
          <p:cNvPr id="9" name="Group 8"/>
          <p:cNvGrpSpPr/>
          <p:nvPr/>
        </p:nvGrpSpPr>
        <p:grpSpPr>
          <a:xfrm>
            <a:off x="509588" y="2469005"/>
            <a:ext cx="11158537" cy="1100240"/>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Kayak</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hlinkClick r:id="rId3"/>
                </a:rPr>
                <a:t>https://</a:t>
              </a:r>
              <a:r>
                <a:rPr lang="en-US" sz="2000" dirty="0" smtClean="0">
                  <a:solidFill>
                    <a:schemeClr val="tx1">
                      <a:lumMod val="75000"/>
                      <a:lumOff val="25000"/>
                      <a:alpha val="99000"/>
                    </a:schemeClr>
                  </a:solidFill>
                  <a:hlinkClick r:id="rId3"/>
                </a:rPr>
                <a:t>github.com/kayak/kayak</a:t>
              </a:r>
              <a:r>
                <a:rPr lang="en-US" sz="2000" dirty="0" smtClean="0">
                  <a:solidFill>
                    <a:schemeClr val="tx1">
                      <a:lumMod val="75000"/>
                      <a:lumOff val="25000"/>
                      <a:alpha val="99000"/>
                    </a:schemeClr>
                  </a:solidFill>
                </a:rPr>
                <a:t> </a:t>
              </a:r>
              <a:endParaRPr lang="en-US" sz="2000" dirty="0">
                <a:solidFill>
                  <a:schemeClr val="tx1">
                    <a:lumMod val="75000"/>
                    <a:lumOff val="25000"/>
                    <a:alpha val="99000"/>
                  </a:schemeClr>
                </a:solidFill>
              </a:endParaRPr>
            </a:p>
          </p:txBody>
        </p:sp>
      </p:grpSp>
      <p:grpSp>
        <p:nvGrpSpPr>
          <p:cNvPr id="12" name="Group 11"/>
          <p:cNvGrpSpPr/>
          <p:nvPr/>
        </p:nvGrpSpPr>
        <p:grpSpPr>
          <a:xfrm>
            <a:off x="501651" y="3699095"/>
            <a:ext cx="11158537" cy="1100240"/>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Dragonfly</a:t>
              </a:r>
              <a:endParaRPr lang="en-US" dirty="0">
                <a:solidFill>
                  <a:schemeClr val="bg1">
                    <a:alpha val="99000"/>
                  </a:schemeClr>
                </a:solidFill>
              </a:endParaRPr>
            </a:p>
          </p:txBody>
        </p:sp>
        <p:sp>
          <p:nvSpPr>
            <p:cNvPr id="14" name="Rectangle 1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4"/>
                </a:rPr>
                <a:t>http://loudej.github.com/dragonfly</a:t>
              </a:r>
              <a:r>
                <a:rPr lang="en-US" sz="1800" dirty="0" smtClean="0">
                  <a:solidFill>
                    <a:schemeClr val="tx1">
                      <a:lumMod val="75000"/>
                      <a:lumOff val="25000"/>
                      <a:alpha val="99000"/>
                    </a:schemeClr>
                  </a:solidFill>
                  <a:hlinkClick r:id="rId4"/>
                </a:rPr>
                <a:t>/</a:t>
              </a:r>
              <a:r>
                <a:rPr lang="en-US" sz="1800" dirty="0" smtClean="0">
                  <a:solidFill>
                    <a:schemeClr val="tx1">
                      <a:lumMod val="75000"/>
                      <a:lumOff val="25000"/>
                      <a:alpha val="99000"/>
                    </a:schemeClr>
                  </a:solidFill>
                </a:rPr>
                <a:t> </a:t>
              </a:r>
            </a:p>
          </p:txBody>
        </p:sp>
      </p:grpSp>
      <p:grpSp>
        <p:nvGrpSpPr>
          <p:cNvPr id="17" name="Group 16"/>
          <p:cNvGrpSpPr/>
          <p:nvPr/>
        </p:nvGrpSpPr>
        <p:grpSpPr>
          <a:xfrm>
            <a:off x="501651" y="4929186"/>
            <a:ext cx="11158537" cy="1100240"/>
            <a:chOff x="517525" y="1420813"/>
            <a:chExt cx="11158537" cy="1451783"/>
          </a:xfrm>
        </p:grpSpPr>
        <p:sp>
          <p:nvSpPr>
            <p:cNvPr id="18" name="Rectangle 17"/>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err="1" smtClean="0">
                  <a:solidFill>
                    <a:schemeClr val="bg1">
                      <a:alpha val="99000"/>
                    </a:schemeClr>
                  </a:solidFill>
                </a:rPr>
                <a:t>SignalR</a:t>
              </a:r>
              <a:endParaRPr lang="en-US" dirty="0">
                <a:solidFill>
                  <a:schemeClr val="bg1">
                    <a:alpha val="99000"/>
                  </a:schemeClr>
                </a:solidFill>
              </a:endParaRPr>
            </a:p>
          </p:txBody>
        </p:sp>
        <p:sp>
          <p:nvSpPr>
            <p:cNvPr id="19" name="Rectangle 18"/>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5"/>
                </a:rPr>
                <a:t>http://signalr.net</a:t>
              </a:r>
              <a:r>
                <a:rPr lang="en-US" sz="1800" dirty="0" smtClean="0">
                  <a:solidFill>
                    <a:schemeClr val="tx1">
                      <a:lumMod val="75000"/>
                      <a:lumOff val="25000"/>
                      <a:alpha val="99000"/>
                    </a:schemeClr>
                  </a:solidFill>
                  <a:hlinkClick r:id="rId5"/>
                </a:rPr>
                <a:t>/</a:t>
              </a:r>
              <a:r>
                <a:rPr lang="en-US" sz="1800" dirty="0" smtClean="0">
                  <a:solidFill>
                    <a:schemeClr val="tx1">
                      <a:lumMod val="75000"/>
                      <a:lumOff val="25000"/>
                      <a:alpha val="99000"/>
                    </a:schemeClr>
                  </a:solidFill>
                </a:rPr>
                <a:t> </a:t>
              </a:r>
            </a:p>
          </p:txBody>
        </p:sp>
      </p:grpSp>
    </p:spTree>
    <p:extLst>
      <p:ext uri="{BB962C8B-B14F-4D97-AF65-F5344CB8AC3E}">
        <p14:creationId xmlns:p14="http://schemas.microsoft.com/office/powerpoint/2010/main" val="10831111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Nancy</a:t>
            </a:r>
            <a:endParaRPr lang="en-US" dirty="0"/>
          </a:p>
        </p:txBody>
      </p:sp>
      <p:sp>
        <p:nvSpPr>
          <p:cNvPr id="4" name="Subtitle 3"/>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7142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4740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
        <p:nvSpPr>
          <p:cNvPr id="10" name="Rectangle 9"/>
          <p:cNvSpPr/>
          <p:nvPr/>
        </p:nvSpPr>
        <p:spPr bwMode="auto">
          <a:xfrm>
            <a:off x="4763" y="3723379"/>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Nancy</a:t>
            </a:r>
            <a:endParaRPr lang="en-US" dirty="0">
              <a:gradFill>
                <a:gsLst>
                  <a:gs pos="0">
                    <a:schemeClr val="bg1"/>
                  </a:gs>
                  <a:gs pos="100000">
                    <a:schemeClr val="bg1"/>
                  </a:gs>
                </a:gsLst>
                <a:lin ang="5400000" scaled="0"/>
              </a:gradFill>
            </a:endParaRPr>
          </a:p>
        </p:txBody>
      </p:sp>
      <p:sp>
        <p:nvSpPr>
          <p:cNvPr id="11" name="Rectangle 10"/>
          <p:cNvSpPr/>
          <p:nvPr/>
        </p:nvSpPr>
        <p:spPr bwMode="auto">
          <a:xfrm>
            <a:off x="-3175" y="4399355"/>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smtClean="0">
                <a:gradFill>
                  <a:gsLst>
                    <a:gs pos="0">
                      <a:schemeClr val="bg1"/>
                    </a:gs>
                    <a:gs pos="100000">
                      <a:schemeClr val="bg1"/>
                    </a:gs>
                  </a:gsLst>
                  <a:lin ang="5400000" scaled="0"/>
                </a:gradFill>
              </a:rPr>
              <a:t>SignalR</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77570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3564053"/>
          </a:xfrm>
        </p:spPr>
        <p:txBody>
          <a:bodyPr/>
          <a:lstStyle/>
          <a:p>
            <a:pPr>
              <a:spcAft>
                <a:spcPts val="1200"/>
              </a:spcAft>
            </a:pPr>
            <a:r>
              <a:rPr lang="en-US" sz="3200" dirty="0">
                <a:ln w="3175">
                  <a:noFill/>
                </a:ln>
                <a:gradFill flip="none" rotWithShape="1">
                  <a:gsLst>
                    <a:gs pos="0">
                      <a:srgbClr val="595959"/>
                    </a:gs>
                    <a:gs pos="86000">
                      <a:srgbClr val="595959"/>
                    </a:gs>
                  </a:gsLst>
                  <a:lin ang="5400000" scaled="0"/>
                  <a:tileRect/>
                </a:gradFill>
                <a:latin typeface="+mn-lt"/>
                <a:cs typeface="Arial" charset="0"/>
              </a:rPr>
              <a:t>News</a:t>
            </a:r>
            <a:r>
              <a:rPr lang="en-US" sz="3200" dirty="0" smtClean="0">
                <a:latin typeface="+mn-lt"/>
              </a:rPr>
              <a:t/>
            </a:r>
            <a:br>
              <a:rPr lang="en-US" sz="3200" dirty="0" smtClean="0">
                <a:latin typeface="+mn-lt"/>
              </a:rPr>
            </a:br>
            <a:r>
              <a:rPr lang="en-US" sz="3200" dirty="0">
                <a:latin typeface="+mn-lt"/>
                <a:hlinkClick r:id="rId9"/>
              </a:rPr>
              <a:t>http://</a:t>
            </a:r>
            <a:r>
              <a:rPr lang="en-US" sz="3200" dirty="0" smtClean="0">
                <a:latin typeface="+mn-lt"/>
                <a:hlinkClick r:id="rId9"/>
              </a:rPr>
              <a:t>blogs.msdn.com/IE</a:t>
            </a:r>
            <a:endParaRPr lang="en-US" sz="3200" dirty="0" smtClean="0">
              <a:latin typeface="+mn-lt"/>
            </a:endParaRPr>
          </a:p>
          <a:p>
            <a:pPr>
              <a:spcAft>
                <a:spcPts val="1200"/>
              </a:spcAft>
            </a:pPr>
            <a:r>
              <a:rPr lang="en-US" sz="3200" dirty="0">
                <a:ln w="3175">
                  <a:noFill/>
                </a:ln>
                <a:gradFill flip="none" rotWithShape="1">
                  <a:gsLst>
                    <a:gs pos="0">
                      <a:srgbClr val="595959"/>
                    </a:gs>
                    <a:gs pos="86000">
                      <a:srgbClr val="595959"/>
                    </a:gs>
                  </a:gsLst>
                  <a:lin ang="5400000" scaled="0"/>
                  <a:tileRect/>
                </a:gradFill>
                <a:latin typeface="+mj-lt"/>
                <a:cs typeface="Arial" charset="0"/>
              </a:rPr>
              <a:t>HTML5 Demo Gallery</a:t>
            </a:r>
            <a:r>
              <a:rPr lang="en-US" sz="3200" dirty="0">
                <a:latin typeface="+mn-lt"/>
              </a:rPr>
              <a:t/>
            </a:r>
            <a:br>
              <a:rPr lang="en-US" sz="3200" dirty="0">
                <a:latin typeface="+mn-lt"/>
              </a:rPr>
            </a:br>
            <a:r>
              <a:rPr lang="en-US" sz="3200" dirty="0">
                <a:latin typeface="+mn-lt"/>
                <a:hlinkClick r:id="rId10"/>
              </a:rPr>
              <a:t>http://</a:t>
            </a:r>
            <a:r>
              <a:rPr lang="en-US" sz="3200" dirty="0" smtClean="0">
                <a:latin typeface="+mn-lt"/>
                <a:hlinkClick r:id="rId10"/>
              </a:rPr>
              <a:t>www.beautyoftheweb.com</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HTML5 </a:t>
            </a:r>
            <a:r>
              <a:rPr lang="en-US" sz="3200" dirty="0">
                <a:ln w="3175">
                  <a:noFill/>
                </a:ln>
                <a:gradFill flip="none" rotWithShape="1">
                  <a:gsLst>
                    <a:gs pos="0">
                      <a:srgbClr val="595959"/>
                    </a:gs>
                    <a:gs pos="86000">
                      <a:srgbClr val="595959"/>
                    </a:gs>
                  </a:gsLst>
                  <a:lin ang="5400000" scaled="0"/>
                  <a:tileRect/>
                </a:gradFill>
                <a:latin typeface="+mn-lt"/>
                <a:cs typeface="Arial" charset="0"/>
              </a:rPr>
              <a:t>Labs</a:t>
            </a:r>
            <a:r>
              <a:rPr lang="en-US" sz="3200" dirty="0">
                <a:latin typeface="+mn-lt"/>
              </a:rPr>
              <a:t/>
            </a:r>
            <a:br>
              <a:rPr lang="en-US" sz="3200" dirty="0">
                <a:latin typeface="+mn-lt"/>
              </a:rPr>
            </a:br>
            <a:r>
              <a:rPr lang="en-US" sz="3200" dirty="0">
                <a:latin typeface="+mn-lt"/>
                <a:hlinkClick r:id="rId11"/>
              </a:rPr>
              <a:t>http://</a:t>
            </a:r>
            <a:r>
              <a:rPr lang="en-US" sz="3200" dirty="0" smtClean="0">
                <a:latin typeface="+mn-lt"/>
                <a:hlinkClick r:id="rId11"/>
              </a:rPr>
              <a:t>www.html5labs.com</a:t>
            </a:r>
            <a:endParaRPr lang="en-US" sz="3200" dirty="0" smtClean="0">
              <a:latin typeface="+mn-lt"/>
            </a:endParaRPr>
          </a:p>
          <a:p>
            <a:pPr>
              <a:spcAft>
                <a:spcPts val="1200"/>
              </a:spcAft>
            </a:pP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6166896" y="1152683"/>
            <a:ext cx="5788320" cy="296696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W3C HTML5 Working Group</a:t>
            </a:r>
            <a:r>
              <a:rPr lang="en-US" sz="3200" dirty="0" smtClean="0">
                <a:latin typeface="+mn-lt"/>
              </a:rPr>
              <a:t/>
            </a:r>
            <a:br>
              <a:rPr lang="en-US" sz="3200" dirty="0" smtClean="0">
                <a:latin typeface="+mn-lt"/>
              </a:rPr>
            </a:br>
            <a:r>
              <a:rPr lang="en-US" sz="3200" dirty="0" smtClean="0">
                <a:latin typeface="+mn-lt"/>
                <a:hlinkClick r:id="rId13"/>
              </a:rPr>
              <a:t>http://www.w3.org/html/wg</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 Blog</a:t>
            </a:r>
            <a:r>
              <a:rPr lang="en-US" sz="3200" dirty="0" smtClean="0">
                <a:latin typeface="+mn-lt"/>
              </a:rPr>
              <a:t/>
            </a:r>
            <a:br>
              <a:rPr lang="en-US" sz="3200" dirty="0" smtClean="0">
                <a:latin typeface="+mn-lt"/>
              </a:rPr>
            </a:br>
            <a:r>
              <a:rPr lang="en-US" sz="3200" dirty="0" smtClean="0">
                <a:latin typeface="+mn-lt"/>
                <a:hlinkClick r:id="rId9"/>
              </a:rPr>
              <a:t>http://blogs.msdn.com/IE</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IE9 Test Drive</a:t>
            </a:r>
            <a:r>
              <a:rPr lang="en-US" sz="3200" dirty="0" smtClean="0">
                <a:latin typeface="+mn-lt"/>
              </a:rPr>
              <a:t/>
            </a:r>
            <a:br>
              <a:rPr lang="en-US" sz="3200" dirty="0" smtClean="0">
                <a:latin typeface="+mn-lt"/>
              </a:rPr>
            </a:br>
            <a:r>
              <a:rPr lang="en-US" sz="3200" dirty="0" smtClean="0">
                <a:latin typeface="+mn-lt"/>
                <a:hlinkClick r:id="rId14"/>
              </a:rPr>
              <a:t>http://www.ietestdrive.com</a:t>
            </a:r>
            <a:endParaRPr lang="en-US" sz="3200" dirty="0" smtClean="0">
              <a:latin typeface="+mn-lt"/>
            </a:endParaRPr>
          </a:p>
        </p:txBody>
      </p:sp>
    </p:spTree>
    <p:extLst>
      <p:ext uri="{BB962C8B-B14F-4D97-AF65-F5344CB8AC3E}">
        <p14:creationId xmlns:p14="http://schemas.microsoft.com/office/powerpoint/2010/main" val="318643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6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3807</TotalTime>
  <Words>3339</Words>
  <Application>Microsoft Office PowerPoint</Application>
  <PresentationFormat>Custom</PresentationFormat>
  <Paragraphs>685</Paragraphs>
  <Slides>64</Slides>
  <Notes>35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8" baseType="lpstr">
      <vt:lpstr>Arial</vt:lpstr>
      <vt:lpstr>ヒラギノ角ゴ ProN W3</vt:lpstr>
      <vt:lpstr>Helvetica</vt:lpstr>
      <vt:lpstr>Courier New Bold</vt:lpstr>
      <vt:lpstr>Segoe UI Light</vt:lpstr>
      <vt:lpstr>Lucida Grande</vt:lpstr>
      <vt:lpstr>ヒラギノ角ゴ ProN W6</vt:lpstr>
      <vt:lpstr>Segoe Light</vt:lpstr>
      <vt:lpstr>Segoe UI</vt:lpstr>
      <vt:lpstr>Consolas</vt:lpstr>
      <vt:lpstr>Gill Sans</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PowerPoint Presentation</vt:lpstr>
      <vt:lpstr>Map of HTML5</vt:lpstr>
      <vt:lpstr>New HTML5 Markup Elements</vt:lpstr>
      <vt:lpstr>Canvas</vt:lpstr>
      <vt:lpstr>HTML 5 &lt;video&gt;</vt:lpstr>
      <vt:lpstr>HTML 5 &lt;video&gt; Attributes</vt:lpstr>
      <vt:lpstr>Multiple HTML 5 &lt;video&gt; Sources?</vt:lpstr>
      <vt:lpstr>HTML 5 &lt;audio&gt;</vt:lpstr>
      <vt:lpstr>HTML5</vt:lpstr>
      <vt:lpstr>Scalable Vector Graphics (SVG)</vt:lpstr>
      <vt:lpstr>SVG Code Example</vt:lpstr>
      <vt:lpstr>SVG</vt:lpstr>
      <vt:lpstr>Creating SVG Shapes</vt:lpstr>
      <vt:lpstr>SVG</vt:lpstr>
      <vt:lpstr>CSS3 Fonts &amp; @font-face</vt:lpstr>
      <vt:lpstr>CSS3 Media Queries</vt:lpstr>
      <vt:lpstr>CSS3 Colors</vt:lpstr>
      <vt:lpstr>CSS3 Borders</vt:lpstr>
      <vt:lpstr>CSS3 Vendor Prefix Support</vt:lpstr>
      <vt:lpstr>CSS3 Demo</vt:lpstr>
      <vt:lpstr>PowerPoint Presentation</vt:lpstr>
      <vt:lpstr>Who Uses jQuery?</vt:lpstr>
      <vt:lpstr>jQuery – why so popular?</vt:lpstr>
      <vt:lpstr>jQuery Community</vt:lpstr>
      <vt:lpstr>jsFiddle – Browser-based jQuery Testing</vt:lpstr>
      <vt:lpstr>jQuery Fundamentals</vt:lpstr>
      <vt:lpstr>Functional Syntax</vt:lpstr>
      <vt:lpstr>DOM Manipulation</vt:lpstr>
      <vt:lpstr>Chaining with jQuery</vt:lpstr>
      <vt:lpstr>jQuery Fundamentals</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 - $.load()</vt:lpstr>
      <vt:lpstr>jQuery Ajax - $.getJSON()</vt:lpstr>
      <vt:lpstr>AJAX with jQuery</vt:lpstr>
      <vt:lpstr>jQueryUI</vt:lpstr>
      <vt:lpstr>jQueryUI</vt:lpstr>
      <vt:lpstr>jQueryUI</vt:lpstr>
      <vt:lpstr>PowerPoint Presentation</vt:lpstr>
      <vt:lpstr>What is OWIN?</vt:lpstr>
      <vt:lpstr>OWIN in Action</vt:lpstr>
      <vt:lpstr>Nancy</vt:lpstr>
      <vt:lpstr>SignalR</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388</cp:revision>
  <cp:lastPrinted>2011-10-11T14:25:22Z</cp:lastPrinted>
  <dcterms:created xsi:type="dcterms:W3CDTF">2011-03-29T16:07:22Z</dcterms:created>
  <dcterms:modified xsi:type="dcterms:W3CDTF">2012-05-02T18:31:33Z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